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85" r:id="rId17"/>
    <p:sldId id="286" r:id="rId18"/>
    <p:sldId id="287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893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/>
      <a:tcStyle>
        <a:tcBdr/>
        <a:fill>
          <a:solidFill>
            <a:srgbClr val="E6E8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D0F3"/>
          </a:solidFill>
        </a:fill>
      </a:tcStyle>
    </a:wholeTbl>
    <a:band2H>
      <a:tcTxStyle/>
      <a:tcStyle>
        <a:tcBdr/>
        <a:fill>
          <a:solidFill>
            <a:srgbClr val="EAE9F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2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04150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955675" y="685800"/>
            <a:ext cx="4946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심박수</a:t>
            </a:r>
            <a:r>
              <a:rPr dirty="0"/>
              <a:t> </a:t>
            </a:r>
            <a:r>
              <a:rPr dirty="0" err="1"/>
              <a:t>등의</a:t>
            </a:r>
            <a:r>
              <a:rPr dirty="0"/>
              <a:t> </a:t>
            </a:r>
            <a:r>
              <a:rPr dirty="0" err="1"/>
              <a:t>데이터를</a:t>
            </a:r>
            <a:r>
              <a:rPr dirty="0"/>
              <a:t> </a:t>
            </a:r>
            <a:r>
              <a:rPr dirty="0" err="1"/>
              <a:t>분석하고</a:t>
            </a:r>
            <a:r>
              <a:rPr dirty="0"/>
              <a:t> 24시간 </a:t>
            </a:r>
            <a:r>
              <a:rPr dirty="0" err="1"/>
              <a:t>심장건강</a:t>
            </a:r>
            <a:r>
              <a:rPr dirty="0"/>
              <a:t> </a:t>
            </a:r>
            <a:r>
              <a:rPr dirty="0" err="1"/>
              <a:t>상태를</a:t>
            </a:r>
            <a:r>
              <a:rPr dirty="0"/>
              <a:t> </a:t>
            </a:r>
            <a:r>
              <a:rPr dirty="0" err="1"/>
              <a:t>손쉽게</a:t>
            </a:r>
            <a:r>
              <a:rPr dirty="0"/>
              <a:t> </a:t>
            </a:r>
            <a:r>
              <a:rPr dirty="0" err="1"/>
              <a:t>체크할</a:t>
            </a:r>
            <a:r>
              <a:rPr dirty="0"/>
              <a:t>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애플</a:t>
            </a:r>
            <a:r>
              <a:rPr dirty="0"/>
              <a:t> </a:t>
            </a:r>
            <a:r>
              <a:rPr dirty="0" err="1"/>
              <a:t>와치</a:t>
            </a:r>
            <a:r>
              <a:rPr smtClean="0"/>
              <a:t>,</a:t>
            </a:r>
            <a:r>
              <a:rPr lang="en-US" baseline="0" smtClean="0"/>
              <a:t> </a:t>
            </a:r>
            <a:r>
              <a:rPr smtClean="0"/>
              <a:t>신속하고</a:t>
            </a:r>
            <a:r>
              <a:rPr dirty="0" smtClean="0"/>
              <a:t> </a:t>
            </a:r>
            <a:r>
              <a:rPr dirty="0" err="1"/>
              <a:t>정확한</a:t>
            </a:r>
            <a:r>
              <a:rPr dirty="0"/>
              <a:t> </a:t>
            </a:r>
            <a:r>
              <a:rPr dirty="0" err="1"/>
              <a:t>암진단에</a:t>
            </a:r>
            <a:r>
              <a:rPr dirty="0"/>
              <a:t> </a:t>
            </a:r>
            <a:r>
              <a:rPr dirty="0" err="1"/>
              <a:t>도움을</a:t>
            </a:r>
            <a:r>
              <a:rPr dirty="0"/>
              <a:t> </a:t>
            </a:r>
            <a:r>
              <a:rPr dirty="0" err="1"/>
              <a:t>주는</a:t>
            </a:r>
            <a:r>
              <a:rPr dirty="0"/>
              <a:t> Watson, </a:t>
            </a:r>
            <a:r>
              <a:rPr dirty="0" err="1"/>
              <a:t>퀄리티</a:t>
            </a:r>
            <a:r>
              <a:rPr dirty="0"/>
              <a:t> </a:t>
            </a:r>
            <a:r>
              <a:rPr dirty="0" err="1"/>
              <a:t>높은</a:t>
            </a:r>
            <a:r>
              <a:rPr dirty="0"/>
              <a:t> </a:t>
            </a:r>
            <a:r>
              <a:rPr dirty="0" err="1"/>
              <a:t>약을</a:t>
            </a:r>
            <a:r>
              <a:rPr dirty="0"/>
              <a:t> </a:t>
            </a:r>
            <a:r>
              <a:rPr dirty="0" err="1"/>
              <a:t>신속하게</a:t>
            </a:r>
            <a:r>
              <a:rPr dirty="0"/>
              <a:t> </a:t>
            </a:r>
            <a:r>
              <a:rPr dirty="0" err="1"/>
              <a:t>개발하도록</a:t>
            </a:r>
            <a:r>
              <a:rPr dirty="0"/>
              <a:t> </a:t>
            </a:r>
            <a:r>
              <a:rPr dirty="0" err="1"/>
              <a:t>돕는</a:t>
            </a:r>
            <a:r>
              <a:rPr dirty="0"/>
              <a:t> </a:t>
            </a:r>
            <a:r>
              <a:rPr dirty="0" err="1"/>
              <a:t>AtomNet</a:t>
            </a:r>
            <a:r>
              <a:rPr dirty="0"/>
              <a:t> 등 </a:t>
            </a:r>
            <a:r>
              <a:rPr dirty="0" err="1"/>
              <a:t>의료</a:t>
            </a:r>
            <a:r>
              <a:rPr dirty="0"/>
              <a:t> </a:t>
            </a:r>
            <a:r>
              <a:rPr dirty="0" err="1"/>
              <a:t>분야에서</a:t>
            </a:r>
            <a:r>
              <a:rPr dirty="0"/>
              <a:t> </a:t>
            </a:r>
            <a:r>
              <a:rPr dirty="0" err="1"/>
              <a:t>AI의</a:t>
            </a:r>
            <a:r>
              <a:rPr dirty="0"/>
              <a:t> </a:t>
            </a:r>
            <a:r>
              <a:rPr dirty="0" err="1"/>
              <a:t>활약이</a:t>
            </a:r>
            <a:r>
              <a:rPr dirty="0"/>
              <a:t> </a:t>
            </a:r>
            <a:r>
              <a:rPr dirty="0" err="1"/>
              <a:t>돋보이고</a:t>
            </a:r>
            <a:r>
              <a:rPr dirty="0"/>
              <a:t> </a:t>
            </a:r>
            <a:r>
              <a:rPr dirty="0" err="1"/>
              <a:t>있으며</a:t>
            </a:r>
            <a:r>
              <a:rPr dirty="0"/>
              <a:t>, </a:t>
            </a:r>
            <a:r>
              <a:rPr dirty="0" err="1"/>
              <a:t>AI를</a:t>
            </a:r>
            <a:r>
              <a:rPr dirty="0"/>
              <a:t> </a:t>
            </a:r>
            <a:r>
              <a:rPr dirty="0" err="1"/>
              <a:t>이용한</a:t>
            </a:r>
            <a:r>
              <a:rPr dirty="0"/>
              <a:t>, </a:t>
            </a:r>
            <a:r>
              <a:rPr dirty="0" err="1"/>
              <a:t>의료기술에</a:t>
            </a:r>
            <a:r>
              <a:rPr dirty="0"/>
              <a:t> </a:t>
            </a:r>
            <a:r>
              <a:rPr dirty="0" err="1"/>
              <a:t>회의적인</a:t>
            </a:r>
            <a:r>
              <a:rPr dirty="0"/>
              <a:t> </a:t>
            </a:r>
            <a:r>
              <a:rPr dirty="0" err="1"/>
              <a:t>시선을</a:t>
            </a:r>
            <a:r>
              <a:rPr dirty="0"/>
              <a:t> </a:t>
            </a:r>
            <a:r>
              <a:rPr dirty="0" err="1"/>
              <a:t>가지고</a:t>
            </a:r>
            <a:r>
              <a:rPr dirty="0"/>
              <a:t> </a:t>
            </a:r>
            <a:r>
              <a:rPr dirty="0" err="1"/>
              <a:t>있던</a:t>
            </a:r>
            <a:r>
              <a:rPr dirty="0"/>
              <a:t>, </a:t>
            </a:r>
            <a:r>
              <a:rPr dirty="0" err="1"/>
              <a:t>의료진들도</a:t>
            </a:r>
            <a:r>
              <a:rPr dirty="0"/>
              <a:t>, </a:t>
            </a:r>
            <a:r>
              <a:rPr dirty="0" err="1"/>
              <a:t>의료분야에서의</a:t>
            </a:r>
            <a:r>
              <a:rPr dirty="0"/>
              <a:t> </a:t>
            </a:r>
            <a:r>
              <a:rPr dirty="0" err="1"/>
              <a:t>AI의</a:t>
            </a:r>
            <a:r>
              <a:rPr dirty="0"/>
              <a:t> </a:t>
            </a:r>
            <a:r>
              <a:rPr dirty="0" err="1"/>
              <a:t>성능과</a:t>
            </a:r>
            <a:r>
              <a:rPr dirty="0"/>
              <a:t> </a:t>
            </a:r>
            <a:r>
              <a:rPr dirty="0" err="1"/>
              <a:t>효용성을</a:t>
            </a:r>
            <a:r>
              <a:rPr dirty="0"/>
              <a:t> </a:t>
            </a:r>
            <a:r>
              <a:rPr dirty="0" err="1"/>
              <a:t>인식하게</a:t>
            </a:r>
            <a:r>
              <a:rPr dirty="0"/>
              <a:t> </a:t>
            </a:r>
            <a:r>
              <a:rPr dirty="0" err="1"/>
              <a:t>되면서</a:t>
            </a:r>
            <a:r>
              <a:rPr dirty="0"/>
              <a:t>, </a:t>
            </a:r>
            <a:r>
              <a:rPr dirty="0" err="1"/>
              <a:t>의료분야에서</a:t>
            </a:r>
            <a:r>
              <a:rPr dirty="0"/>
              <a:t> </a:t>
            </a:r>
            <a:r>
              <a:rPr dirty="0" err="1"/>
              <a:t>AI의</a:t>
            </a:r>
            <a:r>
              <a:rPr dirty="0"/>
              <a:t> </a:t>
            </a:r>
            <a:r>
              <a:rPr dirty="0" err="1"/>
              <a:t>시장가치는</a:t>
            </a:r>
            <a:r>
              <a:rPr dirty="0"/>
              <a:t> </a:t>
            </a:r>
            <a:r>
              <a:rPr dirty="0" err="1"/>
              <a:t>매우</a:t>
            </a:r>
            <a:r>
              <a:rPr dirty="0"/>
              <a:t> </a:t>
            </a:r>
            <a:r>
              <a:rPr dirty="0" err="1"/>
              <a:t>높아지고</a:t>
            </a:r>
            <a:r>
              <a:rPr dirty="0"/>
              <a:t> </a:t>
            </a:r>
            <a:r>
              <a:rPr dirty="0" err="1"/>
              <a:t>있습니다</a:t>
            </a:r>
            <a:r>
              <a:rPr dirty="0"/>
              <a:t>. </a:t>
            </a:r>
            <a:r>
              <a:rPr dirty="0" err="1"/>
              <a:t>지금까지는</a:t>
            </a:r>
            <a:r>
              <a:rPr dirty="0"/>
              <a:t> </a:t>
            </a:r>
            <a:r>
              <a:rPr dirty="0" err="1"/>
              <a:t>개인정보와</a:t>
            </a:r>
            <a:r>
              <a:rPr dirty="0"/>
              <a:t> </a:t>
            </a:r>
            <a:r>
              <a:rPr dirty="0" err="1"/>
              <a:t>관련되어</a:t>
            </a:r>
            <a:r>
              <a:rPr dirty="0"/>
              <a:t>, </a:t>
            </a:r>
            <a:r>
              <a:rPr dirty="0" err="1"/>
              <a:t>의료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이용에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제약사항</a:t>
            </a:r>
            <a:r>
              <a:rPr dirty="0"/>
              <a:t> 및, </a:t>
            </a:r>
            <a:r>
              <a:rPr dirty="0" err="1"/>
              <a:t>희귀</a:t>
            </a:r>
            <a:r>
              <a:rPr dirty="0"/>
              <a:t> </a:t>
            </a:r>
            <a:r>
              <a:rPr dirty="0" err="1"/>
              <a:t>질환에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확보의</a:t>
            </a:r>
            <a:r>
              <a:rPr dirty="0"/>
              <a:t> </a:t>
            </a:r>
            <a:r>
              <a:rPr dirty="0" err="1"/>
              <a:t>어려움</a:t>
            </a:r>
            <a:r>
              <a:rPr dirty="0"/>
              <a:t> </a:t>
            </a:r>
            <a:r>
              <a:rPr dirty="0" err="1"/>
              <a:t>등으로</a:t>
            </a:r>
            <a:r>
              <a:rPr dirty="0"/>
              <a:t>, </a:t>
            </a:r>
            <a:r>
              <a:rPr dirty="0" err="1"/>
              <a:t>국내에서는</a:t>
            </a:r>
            <a:r>
              <a:rPr dirty="0"/>
              <a:t> </a:t>
            </a:r>
            <a:r>
              <a:rPr dirty="0" err="1"/>
              <a:t>발전속도가</a:t>
            </a:r>
            <a:r>
              <a:rPr dirty="0"/>
              <a:t> </a:t>
            </a:r>
            <a:r>
              <a:rPr dirty="0" err="1"/>
              <a:t>늦어졌지만</a:t>
            </a:r>
            <a:r>
              <a:rPr dirty="0"/>
              <a:t>, </a:t>
            </a:r>
            <a:r>
              <a:rPr dirty="0" err="1"/>
              <a:t>올해</a:t>
            </a:r>
            <a:r>
              <a:rPr dirty="0"/>
              <a:t> 1월부터 </a:t>
            </a:r>
            <a:r>
              <a:rPr dirty="0" err="1"/>
              <a:t>정부가</a:t>
            </a:r>
            <a:r>
              <a:rPr dirty="0"/>
              <a:t> </a:t>
            </a:r>
            <a:r>
              <a:rPr dirty="0" err="1"/>
              <a:t>의료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활용을</a:t>
            </a:r>
            <a:r>
              <a:rPr dirty="0"/>
              <a:t> </a:t>
            </a:r>
            <a:r>
              <a:rPr dirty="0" err="1"/>
              <a:t>본격화하기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가이드</a:t>
            </a:r>
            <a:r>
              <a:rPr dirty="0"/>
              <a:t> </a:t>
            </a:r>
            <a:r>
              <a:rPr dirty="0" err="1"/>
              <a:t>라인을</a:t>
            </a:r>
            <a:r>
              <a:rPr dirty="0"/>
              <a:t> </a:t>
            </a:r>
            <a:r>
              <a:rPr dirty="0" err="1"/>
              <a:t>수립하여</a:t>
            </a:r>
            <a:r>
              <a:rPr dirty="0"/>
              <a:t>, </a:t>
            </a:r>
            <a:r>
              <a:rPr dirty="0" err="1"/>
              <a:t>국내에서도</a:t>
            </a:r>
            <a:r>
              <a:rPr dirty="0"/>
              <a:t> </a:t>
            </a:r>
            <a:r>
              <a:rPr dirty="0" err="1"/>
              <a:t>AI를</a:t>
            </a:r>
            <a:r>
              <a:rPr dirty="0"/>
              <a:t> </a:t>
            </a:r>
            <a:r>
              <a:rPr dirty="0" err="1"/>
              <a:t>활용한</a:t>
            </a:r>
            <a:r>
              <a:rPr dirty="0"/>
              <a:t> </a:t>
            </a:r>
            <a:r>
              <a:rPr dirty="0" err="1"/>
              <a:t>의료기술시장</a:t>
            </a:r>
            <a:r>
              <a:rPr dirty="0"/>
              <a:t> </a:t>
            </a:r>
            <a:r>
              <a:rPr dirty="0" err="1"/>
              <a:t>전망이</a:t>
            </a:r>
            <a:r>
              <a:rPr dirty="0"/>
              <a:t> </a:t>
            </a:r>
            <a:r>
              <a:rPr dirty="0" err="1"/>
              <a:t>확대될것으로</a:t>
            </a:r>
            <a:r>
              <a:rPr dirty="0"/>
              <a:t> </a:t>
            </a:r>
            <a:r>
              <a:rPr dirty="0" err="1"/>
              <a:t>예상됩니다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7186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955675" y="685800"/>
            <a:ext cx="4946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최근</a:t>
            </a:r>
            <a:r>
              <a:rPr dirty="0"/>
              <a:t>, </a:t>
            </a:r>
            <a:r>
              <a:rPr dirty="0" err="1"/>
              <a:t>의료분야에서</a:t>
            </a:r>
            <a:r>
              <a:rPr dirty="0"/>
              <a:t> </a:t>
            </a:r>
            <a:r>
              <a:rPr dirty="0" err="1"/>
              <a:t>AI를</a:t>
            </a:r>
            <a:r>
              <a:rPr dirty="0"/>
              <a:t> </a:t>
            </a:r>
            <a:r>
              <a:rPr dirty="0" err="1"/>
              <a:t>활용한</a:t>
            </a:r>
            <a:r>
              <a:rPr dirty="0"/>
              <a:t> </a:t>
            </a:r>
            <a:r>
              <a:rPr dirty="0" err="1"/>
              <a:t>핫이슈중</a:t>
            </a:r>
            <a:r>
              <a:rPr dirty="0"/>
              <a:t> </a:t>
            </a:r>
            <a:r>
              <a:rPr dirty="0" err="1"/>
              <a:t>하나가</a:t>
            </a:r>
            <a:r>
              <a:rPr dirty="0"/>
              <a:t>, </a:t>
            </a:r>
            <a:r>
              <a:rPr dirty="0" err="1"/>
              <a:t>바로</a:t>
            </a:r>
            <a:r>
              <a:rPr dirty="0"/>
              <a:t>, Brain Tumor </a:t>
            </a:r>
            <a:r>
              <a:rPr dirty="0" err="1"/>
              <a:t>Segmentation인데요</a:t>
            </a:r>
            <a:r>
              <a:rPr dirty="0"/>
              <a:t>, </a:t>
            </a:r>
            <a:r>
              <a:rPr dirty="0" err="1"/>
              <a:t>이와</a:t>
            </a:r>
            <a:r>
              <a:rPr dirty="0"/>
              <a:t> </a:t>
            </a:r>
            <a:r>
              <a:rPr dirty="0" err="1"/>
              <a:t>관련하여</a:t>
            </a:r>
            <a:r>
              <a:rPr dirty="0"/>
              <a:t>, 2012년부터, </a:t>
            </a:r>
            <a:r>
              <a:rPr dirty="0" err="1"/>
              <a:t>BRATS라는</a:t>
            </a:r>
            <a:r>
              <a:rPr dirty="0"/>
              <a:t> </a:t>
            </a:r>
            <a:r>
              <a:rPr dirty="0" err="1"/>
              <a:t>대회가</a:t>
            </a:r>
            <a:r>
              <a:rPr dirty="0"/>
              <a:t> </a:t>
            </a:r>
            <a:r>
              <a:rPr dirty="0" err="1"/>
              <a:t>매년</a:t>
            </a:r>
            <a:r>
              <a:rPr dirty="0"/>
              <a:t> </a:t>
            </a:r>
            <a:r>
              <a:rPr dirty="0" err="1"/>
              <a:t>열리고</a:t>
            </a:r>
            <a:r>
              <a:rPr dirty="0"/>
              <a:t> </a:t>
            </a:r>
            <a:r>
              <a:rPr dirty="0" err="1"/>
              <a:t>있습니다</a:t>
            </a:r>
            <a:r>
              <a:rPr dirty="0"/>
              <a:t>. </a:t>
            </a:r>
            <a:r>
              <a:rPr dirty="0" err="1"/>
              <a:t>저희는</a:t>
            </a:r>
            <a:r>
              <a:rPr dirty="0"/>
              <a:t> </a:t>
            </a:r>
            <a:r>
              <a:rPr dirty="0" err="1"/>
              <a:t>딥러닝을</a:t>
            </a:r>
            <a:r>
              <a:rPr dirty="0"/>
              <a:t> </a:t>
            </a:r>
            <a:r>
              <a:rPr dirty="0" err="1"/>
              <a:t>활용해</a:t>
            </a:r>
            <a:r>
              <a:rPr dirty="0"/>
              <a:t> </a:t>
            </a:r>
            <a:r>
              <a:rPr dirty="0" err="1"/>
              <a:t>뇌종양</a:t>
            </a:r>
            <a:r>
              <a:rPr dirty="0"/>
              <a:t> </a:t>
            </a:r>
            <a:r>
              <a:rPr dirty="0" err="1"/>
              <a:t>병변을</a:t>
            </a:r>
            <a:r>
              <a:rPr dirty="0"/>
              <a:t> </a:t>
            </a:r>
            <a:r>
              <a:rPr dirty="0" err="1"/>
              <a:t>포착해</a:t>
            </a:r>
            <a:r>
              <a:rPr dirty="0"/>
              <a:t> 그 </a:t>
            </a:r>
            <a:r>
              <a:rPr dirty="0" err="1"/>
              <a:t>영역을</a:t>
            </a:r>
            <a:r>
              <a:rPr dirty="0"/>
              <a:t> </a:t>
            </a:r>
            <a:r>
              <a:rPr dirty="0" err="1"/>
              <a:t>마스킹</a:t>
            </a:r>
            <a:r>
              <a:rPr dirty="0"/>
              <a:t>(masking)</a:t>
            </a:r>
            <a:r>
              <a:rPr dirty="0" err="1"/>
              <a:t>하는</a:t>
            </a:r>
            <a:r>
              <a:rPr dirty="0"/>
              <a:t> </a:t>
            </a:r>
            <a:r>
              <a:rPr dirty="0" err="1"/>
              <a:t>부분을</a:t>
            </a:r>
            <a:r>
              <a:rPr dirty="0"/>
              <a:t> </a:t>
            </a:r>
            <a:r>
              <a:rPr dirty="0" err="1"/>
              <a:t>자동화하는</a:t>
            </a:r>
            <a:r>
              <a:rPr dirty="0"/>
              <a:t> </a:t>
            </a:r>
            <a:r>
              <a:rPr dirty="0" err="1"/>
              <a:t>것으로</a:t>
            </a:r>
            <a:r>
              <a:rPr dirty="0"/>
              <a:t> </a:t>
            </a:r>
            <a:r>
              <a:rPr dirty="0" err="1"/>
              <a:t>목표로</a:t>
            </a:r>
            <a:r>
              <a:rPr dirty="0"/>
              <a:t> </a:t>
            </a:r>
            <a:r>
              <a:rPr dirty="0" err="1"/>
              <a:t>해서</a:t>
            </a:r>
            <a:r>
              <a:rPr dirty="0"/>
              <a:t> </a:t>
            </a:r>
            <a:r>
              <a:rPr dirty="0" err="1"/>
              <a:t>의사</a:t>
            </a:r>
            <a:r>
              <a:rPr dirty="0"/>
              <a:t> 및 </a:t>
            </a:r>
            <a:r>
              <a:rPr dirty="0" err="1"/>
              <a:t>연구자들에게</a:t>
            </a:r>
            <a:r>
              <a:rPr dirty="0"/>
              <a:t> </a:t>
            </a:r>
            <a:r>
              <a:rPr dirty="0" err="1"/>
              <a:t>빠르고</a:t>
            </a:r>
            <a:r>
              <a:rPr dirty="0"/>
              <a:t> </a:t>
            </a:r>
            <a:r>
              <a:rPr dirty="0" err="1"/>
              <a:t>신뢰성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뇌MRI</a:t>
            </a:r>
            <a:r>
              <a:rPr dirty="0"/>
              <a:t> </a:t>
            </a:r>
            <a:r>
              <a:rPr dirty="0" err="1"/>
              <a:t>영상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</a:t>
            </a:r>
            <a:r>
              <a:rPr dirty="0" err="1"/>
              <a:t>도구</a:t>
            </a:r>
            <a:r>
              <a:rPr dirty="0"/>
              <a:t> </a:t>
            </a:r>
            <a:r>
              <a:rPr dirty="0" err="1"/>
              <a:t>혹은</a:t>
            </a:r>
            <a:r>
              <a:rPr dirty="0"/>
              <a:t> </a:t>
            </a:r>
            <a:r>
              <a:rPr dirty="0" err="1"/>
              <a:t>솔루션을</a:t>
            </a:r>
            <a:r>
              <a:rPr dirty="0"/>
              <a:t> </a:t>
            </a:r>
            <a:r>
              <a:rPr dirty="0" err="1"/>
              <a:t>제공하고자</a:t>
            </a:r>
            <a:r>
              <a:rPr dirty="0"/>
              <a:t> 본 </a:t>
            </a:r>
            <a:r>
              <a:rPr dirty="0" err="1"/>
              <a:t>프로젝트를</a:t>
            </a:r>
            <a:r>
              <a:rPr dirty="0"/>
              <a:t> </a:t>
            </a:r>
            <a:r>
              <a:rPr dirty="0" err="1"/>
              <a:t>기획하였습니다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325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955675" y="685800"/>
            <a:ext cx="4946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보통 MRI 검사에서는, 둘 다 하게 되는데, T1, T2가 나타내는 영상 결과가 서로 다르기 때문에, 한가지 영상만으로 병변을 파악하는데는 한계가 있기 때문입니다.</a:t>
            </a:r>
          </a:p>
        </p:txBody>
      </p:sp>
    </p:spTree>
    <p:extLst>
      <p:ext uri="{BB962C8B-B14F-4D97-AF65-F5344CB8AC3E}">
        <p14:creationId xmlns:p14="http://schemas.microsoft.com/office/powerpoint/2010/main" val="194308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955675" y="685800"/>
            <a:ext cx="4946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앞서 본 T1, T2 말고도, T1CE와 FLAIR라는 MRI 영상 종류가 있는데요, T1CE는 종양의 전체부분을 판단하기 용이한 장점을 가지고 있습니다.</a:t>
            </a:r>
          </a:p>
        </p:txBody>
      </p:sp>
    </p:spTree>
    <p:extLst>
      <p:ext uri="{BB962C8B-B14F-4D97-AF65-F5344CB8AC3E}">
        <p14:creationId xmlns:p14="http://schemas.microsoft.com/office/powerpoint/2010/main" val="392839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955675" y="685800"/>
            <a:ext cx="4946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아까, T2는 병변을 발견하는데, 용이하다고 했는데, 미세한 병변의 경우, T2만으로는 파악하기 어려운 단점이 있습니다.</a:t>
            </a:r>
          </a:p>
          <a:p>
            <a:r>
              <a:t>FLAIR는 뇌척수액의 신호강도를 억제하여, T2에서 파악하기 힘든, 병변을 잡아내기에 용이합니다.</a:t>
            </a:r>
          </a:p>
        </p:txBody>
      </p:sp>
    </p:spTree>
    <p:extLst>
      <p:ext uri="{BB962C8B-B14F-4D97-AF65-F5344CB8AC3E}">
        <p14:creationId xmlns:p14="http://schemas.microsoft.com/office/powerpoint/2010/main" val="2908881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5675" y="685800"/>
            <a:ext cx="4946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프로젝트의 서비스 부분은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Wix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웹사이트 레이아웃을 설계하였으며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/>
          <a:lstStyle/>
          <a:p>
            <a:fld id="{703F2C92-BABB-47AC-8D38-EBFC9130B7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1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5675" y="685800"/>
            <a:ext cx="4946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핵심부분인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MRI Viewer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Pyqt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제작한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GUI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프로그램을 플라스크로 연결시킨 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Ngrok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외부로 배포한 뒤에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Wix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제작한 웹사이트와 연동하였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/>
          <a:lstStyle/>
          <a:p>
            <a:fld id="{703F2C92-BABB-47AC-8D38-EBFC9130B7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03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5675" y="685800"/>
            <a:ext cx="4946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Pyqt</a:t>
            </a:r>
            <a:r>
              <a:rPr lang="ko-KR" altLang="en-US" dirty="0" smtClean="0"/>
              <a:t>로 제작한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MRI </a:t>
            </a:r>
            <a:r>
              <a:rPr lang="ko-KR" altLang="en-US" dirty="0" smtClean="0"/>
              <a:t>영상을 업로드 하면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보시는것처럼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윗면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측면에서 잘린 영상의 단면 영상을 볼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본 </a:t>
            </a:r>
            <a:r>
              <a:rPr lang="en-US" altLang="ko-KR" baseline="0" dirty="0" smtClean="0"/>
              <a:t>GUI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MRI</a:t>
            </a:r>
            <a:r>
              <a:rPr lang="ko-KR" altLang="en-US" baseline="0" dirty="0" smtClean="0"/>
              <a:t>에서 쓰이는 </a:t>
            </a:r>
            <a:r>
              <a:rPr lang="en-US" altLang="ko-KR" baseline="0" dirty="0" smtClean="0"/>
              <a:t>CAS </a:t>
            </a:r>
            <a:r>
              <a:rPr lang="ko-KR" altLang="en-US" baseline="0" dirty="0" err="1" smtClean="0"/>
              <a:t>좌표계를</a:t>
            </a:r>
            <a:r>
              <a:rPr lang="ko-KR" altLang="en-US" baseline="0" dirty="0" smtClean="0"/>
              <a:t> 토대로 제작되었으며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아래의 </a:t>
            </a:r>
            <a:r>
              <a:rPr lang="en-US" altLang="ko-KR" baseline="0" dirty="0" smtClean="0"/>
              <a:t>value max</a:t>
            </a:r>
            <a:r>
              <a:rPr lang="ko-KR" altLang="en-US" baseline="0" dirty="0" smtClean="0"/>
              <a:t>값은 해당 </a:t>
            </a:r>
            <a:r>
              <a:rPr lang="en-US" altLang="ko-KR" baseline="0" dirty="0" smtClean="0"/>
              <a:t>3D</a:t>
            </a:r>
            <a:r>
              <a:rPr lang="ko-KR" altLang="en-US" baseline="0" dirty="0" smtClean="0"/>
              <a:t>영상에서 가장 높은 수치를 갖는 값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가장 밝은 부분을 나타냅니다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우측은</a:t>
            </a:r>
            <a:r>
              <a:rPr lang="en-US" altLang="ko-KR" baseline="0" dirty="0" smtClean="0"/>
              <a:t>, weight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bias </a:t>
            </a:r>
            <a:r>
              <a:rPr lang="ko-KR" altLang="en-US" baseline="0" dirty="0" smtClean="0"/>
              <a:t>값이 담겨있는 </a:t>
            </a:r>
            <a:r>
              <a:rPr lang="en-US" altLang="ko-KR" baseline="0" dirty="0" smtClean="0"/>
              <a:t>hdf5(</a:t>
            </a:r>
            <a:r>
              <a:rPr lang="ko-KR" altLang="en-US" baseline="0" dirty="0" err="1" smtClean="0"/>
              <a:t>하둡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파일을 로딩하여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병변부분이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Predict</a:t>
            </a:r>
            <a:r>
              <a:rPr lang="ko-KR" altLang="en-US" baseline="0" dirty="0" smtClean="0"/>
              <a:t>된 결과값을 </a:t>
            </a:r>
            <a:r>
              <a:rPr lang="ko-KR" altLang="en-US" baseline="0" dirty="0" smtClean="0"/>
              <a:t>보여주고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/>
          <a:lstStyle/>
          <a:p>
            <a:fld id="{703F2C92-BABB-47AC-8D38-EBFC9130B7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85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5675" y="685800"/>
            <a:ext cx="4946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ko-KR" altLang="en-US" dirty="0" err="1" smtClean="0"/>
              <a:t>보시는것처럼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웹페이지에</a:t>
            </a:r>
            <a:r>
              <a:rPr lang="ko-KR" altLang="en-US" baseline="0" dirty="0" smtClean="0"/>
              <a:t> 뇌 전문 의료기관으로 이동할 수 있는 </a:t>
            </a:r>
            <a:r>
              <a:rPr lang="en-US" altLang="ko-KR" baseline="0" dirty="0" smtClean="0"/>
              <a:t>URL</a:t>
            </a:r>
            <a:r>
              <a:rPr lang="ko-KR" altLang="en-US" baseline="0" dirty="0" smtClean="0"/>
              <a:t>을 저희가 만든 </a:t>
            </a:r>
            <a:r>
              <a:rPr lang="ko-KR" altLang="en-US" baseline="0" dirty="0" err="1" smtClean="0"/>
              <a:t>웹페이지에</a:t>
            </a:r>
            <a:r>
              <a:rPr lang="ko-KR" altLang="en-US" baseline="0" dirty="0" smtClean="0"/>
              <a:t> 연동하였습니다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/>
          <a:lstStyle/>
          <a:p>
            <a:fld id="{703F2C92-BABB-47AC-8D38-EBFC9130B7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8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" y="0"/>
            <a:ext cx="9902952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8635" y="169839"/>
            <a:ext cx="1656232" cy="40505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4"/>
            <a:ext cx="9902823" cy="685791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/>
          <a:lstStyle>
            <a:lvl1pPr algn="l">
              <a:defRPr b="1" spc="-30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809199" y="6576353"/>
            <a:ext cx="266973" cy="2794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자유형 4"/>
          <p:cNvSpPr/>
          <p:nvPr/>
        </p:nvSpPr>
        <p:spPr>
          <a:xfrm>
            <a:off x="405" y="1243012"/>
            <a:ext cx="9903601" cy="1"/>
          </a:xfrm>
          <a:prstGeom prst="line">
            <a:avLst/>
          </a:prstGeom>
          <a:ln w="12700">
            <a:solidFill>
              <a:srgbClr val="1C75ED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59843" y="6601329"/>
            <a:ext cx="545733" cy="13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88"/>
            <a:ext cx="9902819" cy="6857908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" y="88"/>
            <a:ext cx="9902821" cy="6857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1" descr="그림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9545" y="188549"/>
            <a:ext cx="1656232" cy="40505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94664" y="92074"/>
            <a:ext cx="8903971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94664" y="1600200"/>
            <a:ext cx="8903971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781761" y="6172200"/>
            <a:ext cx="2308438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nclairjang/3D-MRI-brain-tumor-segmentation-using-autoencoder-regularization/blob/master/EDA.ipynb" TargetMode="External"/><Relationship Id="rId2" Type="http://schemas.openxmlformats.org/officeDocument/2006/relationships/hyperlink" Target="https://github.com/sinclairjang/3D-MRI-brain-tumor-segmentation-using-autoencoder-regularization/blob/master/ndv/dataloader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Box 10"/>
          <p:cNvSpPr txBox="1"/>
          <p:nvPr/>
        </p:nvSpPr>
        <p:spPr>
          <a:xfrm>
            <a:off x="2155332" y="2142109"/>
            <a:ext cx="5640390" cy="32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2000" b="1" spc="-15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혁신성장 청년인재 집중양성  </a:t>
            </a:r>
          </a:p>
        </p:txBody>
      </p:sp>
      <p:sp>
        <p:nvSpPr>
          <p:cNvPr id="51" name="Text Box 10"/>
          <p:cNvSpPr txBox="1"/>
          <p:nvPr/>
        </p:nvSpPr>
        <p:spPr>
          <a:xfrm>
            <a:off x="2066432" y="2720024"/>
            <a:ext cx="581819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30000"/>
              </a:lnSpc>
              <a:defRPr sz="5600" b="1" spc="-30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FFFFFF"/>
                </a:solidFill>
              </a:defRPr>
            </a:lvl1pPr>
          </a:lstStyle>
          <a:p>
            <a:r>
              <a:t>IAMEDIC</a:t>
            </a:r>
          </a:p>
        </p:txBody>
      </p:sp>
      <p:sp>
        <p:nvSpPr>
          <p:cNvPr id="52" name="Text Box 10"/>
          <p:cNvSpPr txBox="1"/>
          <p:nvPr/>
        </p:nvSpPr>
        <p:spPr>
          <a:xfrm>
            <a:off x="2155332" y="3783445"/>
            <a:ext cx="5640390" cy="349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2200" b="1" spc="-15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FFFFFF"/>
                </a:solidFill>
              </a:defRPr>
            </a:pPr>
            <a:r>
              <a:t>서승훈, 서준영, 이재호, 장진영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68747470733a2f2f7777772e7375796f676a61646861762e636f6d2f696d616765732f6d6973632f6272617473323031385f736f74615f6d6f64656c2e706e67.png" descr="68747470733a2f2f7777772e7375796f676a61646861762e636f6d2f696d616765732f6d6973632f6272617473323031385f736f74615f6d6f64656c2e706e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0" y="1452394"/>
            <a:ext cx="9893301" cy="4997127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Auto U-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lvl1pPr>
          </a:lstStyle>
          <a:p>
            <a:r>
              <a:t>Auto U-Net</a:t>
            </a:r>
          </a:p>
        </p:txBody>
      </p:sp>
      <p:sp>
        <p:nvSpPr>
          <p:cNvPr id="100" name="Rectangle 17"/>
          <p:cNvSpPr txBox="1"/>
          <p:nvPr/>
        </p:nvSpPr>
        <p:spPr>
          <a:xfrm>
            <a:off x="4888706" y="6652553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fld id="{86CB4B4D-7CA3-9044-876B-883B54F8677D}" type="slidenum">
              <a:t>10</a:t>
            </a:fld>
            <a:r>
              <a:t>￼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03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lvl1pPr>
          </a:lstStyle>
          <a:p>
            <a:r>
              <a:t>T1, T2 - ssh</a:t>
            </a:r>
          </a:p>
        </p:txBody>
      </p:sp>
      <p:pic>
        <p:nvPicPr>
          <p:cNvPr id="104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1594" y="1698918"/>
            <a:ext cx="5481521" cy="30964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제목 1"/>
          <p:cNvSpPr txBox="1"/>
          <p:nvPr/>
        </p:nvSpPr>
        <p:spPr>
          <a:xfrm>
            <a:off x="1423715" y="5323617"/>
            <a:ext cx="727301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 b="1" spc="-30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T1 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물 부분은 검은색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지방부분 흰색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해부학적 구조를 잘 파악</a:t>
            </a:r>
          </a:p>
        </p:txBody>
      </p:sp>
      <p:sp>
        <p:nvSpPr>
          <p:cNvPr id="106" name="제목 1"/>
          <p:cNvSpPr txBox="1"/>
          <p:nvPr/>
        </p:nvSpPr>
        <p:spPr>
          <a:xfrm>
            <a:off x="1436011" y="6092427"/>
            <a:ext cx="711669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 b="1" spc="-30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T2 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물 부분은 흰색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지방부분 검은색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병변 발견에 용이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11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lvl1pPr>
          </a:lstStyle>
          <a:p>
            <a:r>
              <a:t>T1CE - ssh</a:t>
            </a:r>
          </a:p>
        </p:txBody>
      </p:sp>
      <p:pic>
        <p:nvPicPr>
          <p:cNvPr id="112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6750" y="1739877"/>
            <a:ext cx="3877097" cy="3056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31619" y="1739877"/>
            <a:ext cx="3981137" cy="305694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제목 1"/>
          <p:cNvSpPr txBox="1"/>
          <p:nvPr/>
        </p:nvSpPr>
        <p:spPr>
          <a:xfrm>
            <a:off x="2215827" y="5873686"/>
            <a:ext cx="5256730" cy="4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 b="1" spc="-30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T1CE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는 </a:t>
            </a:r>
            <a:r>
              <a:t>Whole Tumor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를 판단하는데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용이함</a:t>
            </a:r>
          </a:p>
        </p:txBody>
      </p:sp>
      <p:sp>
        <p:nvSpPr>
          <p:cNvPr id="115" name="제목 1"/>
          <p:cNvSpPr txBox="1"/>
          <p:nvPr/>
        </p:nvSpPr>
        <p:spPr>
          <a:xfrm>
            <a:off x="1351705" y="5100085"/>
            <a:ext cx="741703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 b="1" spc="-30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                           T1                                                                         T1CE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lvl1pPr>
          </a:lstStyle>
          <a:p>
            <a:r>
              <a:t>FLAIR</a:t>
            </a:r>
          </a:p>
        </p:txBody>
      </p:sp>
      <p:sp>
        <p:nvSpPr>
          <p:cNvPr id="121" name="제목 1"/>
          <p:cNvSpPr txBox="1"/>
          <p:nvPr/>
        </p:nvSpPr>
        <p:spPr>
          <a:xfrm>
            <a:off x="1485279" y="5841788"/>
            <a:ext cx="9595434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 b="1" spc="-30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만으로는 잡아내기 힘든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미세한 병변을 파악하는데 용이함 </a:t>
            </a:r>
          </a:p>
        </p:txBody>
      </p:sp>
      <p:pic>
        <p:nvPicPr>
          <p:cNvPr id="122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5279" y="1484107"/>
            <a:ext cx="7139017" cy="363105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제목 1"/>
          <p:cNvSpPr txBox="1"/>
          <p:nvPr/>
        </p:nvSpPr>
        <p:spPr>
          <a:xfrm>
            <a:off x="1538449" y="5241710"/>
            <a:ext cx="9595434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 b="1" spc="-30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                            T2                                                                        FLAIR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"/>
          <p:cNvSpPr txBox="1"/>
          <p:nvPr/>
        </p:nvSpPr>
        <p:spPr>
          <a:xfrm>
            <a:off x="2215825" y="2998112"/>
            <a:ext cx="5472762" cy="897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5000"/>
            </a:pPr>
            <a:r>
              <a:t>II. 분석, 개발 결과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55337"/>
            <a:ext cx="9893300" cy="55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8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Web Service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6121" r="2298" b="5128"/>
          <a:stretch/>
        </p:blipFill>
        <p:spPr>
          <a:xfrm>
            <a:off x="343180" y="3141283"/>
            <a:ext cx="4028037" cy="20859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17" y="1918487"/>
            <a:ext cx="3617952" cy="40710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33" y="3584136"/>
            <a:ext cx="1302467" cy="120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02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Web Service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1487331"/>
            <a:ext cx="4748305" cy="53668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0" y="1487331"/>
            <a:ext cx="4776851" cy="53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53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9524"/>
            <a:ext cx="9893300" cy="532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78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"/>
          <p:cNvSpPr txBox="1"/>
          <p:nvPr/>
        </p:nvSpPr>
        <p:spPr>
          <a:xfrm>
            <a:off x="2215825" y="2998112"/>
            <a:ext cx="5472762" cy="897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5000"/>
            </a:pPr>
            <a:r>
              <a:t>III. 기대효과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2"/>
          <p:cNvSpPr txBox="1"/>
          <p:nvPr/>
        </p:nvSpPr>
        <p:spPr>
          <a:xfrm>
            <a:off x="3223965" y="116539"/>
            <a:ext cx="6912962" cy="702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프로젝트 개요</a:t>
            </a:r>
          </a:p>
          <a:p>
            <a:pPr marL="285750" indent="-285750">
              <a:buSzPct val="100000"/>
              <a:buChar char="-"/>
            </a:pPr>
            <a:r>
              <a:t>기획 배경, 목표: (2d vs 3d + 논문구현 + 서비스?)</a:t>
            </a:r>
          </a:p>
          <a:p>
            <a:r>
              <a:t>시장 분석: 의료 AI 영상(기업들) 썰 ( ) + 의료데이터 관련법</a:t>
            </a:r>
          </a:p>
          <a:p>
            <a:pPr marL="285750" indent="-285750">
              <a:buSzPct val="100000"/>
              <a:buChar char="-"/>
            </a:pPr>
            <a:r>
              <a:t>BraTS 대회 요약:  (unet domination)</a:t>
            </a:r>
          </a:p>
          <a:p>
            <a:pPr marL="285750" indent="-285750">
              <a:buSzPct val="100000"/>
              <a:buChar char="-"/>
            </a:pPr>
            <a:r>
              <a:t>구성원 및 역할</a:t>
            </a:r>
          </a:p>
          <a:p>
            <a:pPr marL="285750" indent="-285750">
              <a:buSzPct val="100000"/>
              <a:buChar char="-"/>
            </a:pPr>
            <a:r>
              <a:t>프로젝트 추진 일정</a:t>
            </a:r>
          </a:p>
          <a:p>
            <a:endParaRPr/>
          </a:p>
          <a:p>
            <a:r>
              <a:t>분석 및 개발 결과</a:t>
            </a:r>
          </a:p>
          <a:p>
            <a:r>
              <a:t>MRI썰</a:t>
            </a:r>
          </a:p>
          <a:p>
            <a:r>
              <a:t>Modality, Biascorrection (EDA)</a:t>
            </a:r>
          </a:p>
          <a:p>
            <a:r>
              <a:t>2D 내용 및 결과</a:t>
            </a:r>
          </a:p>
          <a:p>
            <a:r>
              <a:t>3D 내용 및 결과</a:t>
            </a:r>
          </a:p>
          <a:p>
            <a:r>
              <a:t>구현 내용 및 결과</a:t>
            </a:r>
          </a:p>
          <a:p>
            <a:r>
              <a:t>-표 (keras구현모델 돌려본 결과)</a:t>
            </a:r>
          </a:p>
          <a:p>
            <a:endParaRPr/>
          </a:p>
          <a:p>
            <a:r>
              <a:t>기대효과</a:t>
            </a:r>
          </a:p>
          <a:p>
            <a:r>
              <a:t>- prototype</a:t>
            </a:r>
          </a:p>
          <a:p>
            <a:pPr marL="285750" indent="-285750">
              <a:buSzPct val="100000"/>
              <a:buChar char="-"/>
            </a:pPr>
            <a:r>
              <a:t>누군가 brats2020 나간다면…. 우리거 보고 참고….</a:t>
            </a:r>
          </a:p>
          <a:p>
            <a:pPr marL="285750" indent="-285750">
              <a:buSzPct val="100000"/>
              <a:buChar char="-"/>
            </a:pPr>
            <a:r>
              <a:t>실무연계 (의사들이 사용)</a:t>
            </a:r>
          </a:p>
          <a:p>
            <a:endParaRPr/>
          </a:p>
          <a:p>
            <a:pPr marL="285750" indent="-285750">
              <a:buSzPct val="100000"/>
              <a:buChar char="-"/>
            </a:pPr>
            <a:r>
              <a:t>향후 개선 사항</a:t>
            </a:r>
          </a:p>
          <a:p>
            <a:pPr marL="285750" indent="-285750">
              <a:buSzPct val="100000"/>
              <a:buChar char="-"/>
            </a:pPr>
            <a:r>
              <a:t>기대 효과</a:t>
            </a:r>
          </a:p>
          <a:p>
            <a:pPr marL="285750" indent="-285750">
              <a:buSzPct val="100000"/>
              <a:buChar char="-"/>
            </a:pPr>
            <a:endParaRPr/>
          </a:p>
          <a:p>
            <a:r>
              <a:t>후기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48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51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57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1"/>
          <p:cNvSpPr txBox="1"/>
          <p:nvPr/>
        </p:nvSpPr>
        <p:spPr>
          <a:xfrm>
            <a:off x="2215825" y="2998112"/>
            <a:ext cx="5472762" cy="897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5000"/>
            </a:pPr>
            <a:r>
              <a:t>IV. 후기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62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65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68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71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1"/>
          <p:cNvSpPr txBox="1"/>
          <p:nvPr/>
        </p:nvSpPr>
        <p:spPr>
          <a:xfrm>
            <a:off x="2503865" y="2998112"/>
            <a:ext cx="4896682" cy="897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5000"/>
            </a:pPr>
            <a:r>
              <a:t>I. 프로젝트 개요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9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lvl1pPr>
          </a:lstStyle>
          <a:p>
            <a:r>
              <a:rPr dirty="0"/>
              <a:t>Intro </a:t>
            </a:r>
          </a:p>
        </p:txBody>
      </p:sp>
      <p:sp>
        <p:nvSpPr>
          <p:cNvPr id="60" name="직사각형 2"/>
          <p:cNvSpPr txBox="1"/>
          <p:nvPr/>
        </p:nvSpPr>
        <p:spPr>
          <a:xfrm>
            <a:off x="2476500" y="-8528120"/>
            <a:ext cx="6940326" cy="823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개인정보보호법 개정에 따른 의료데이터 활용 방안이 마련된다.</a:t>
            </a:r>
          </a:p>
          <a:p>
            <a:r>
              <a:t/>
            </a:r>
            <a:br/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이에 보건복지부(장관 박능후)는 의료분야 가명 조치 및 보안 조치 절차, 제3자 제공방법 등을 포함한 의료데이터 활용 가이드라인을 올 하반기 시행되는 개인정보보호법 시행시기에 맞춰 수립한다는 계획이다.</a:t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100만 명 규모의 바이오 빅데이터 등 공공ㆍ민간 보건의료 데이터 플랫픔을 확대하고 5대 보건의료 데이터센터를 구축해 데이터의 생산ㆍ관리ㆍ활용지원 등 의료데이터 활용을 위한 지원체계를 갖출 예정이다.</a:t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의료폐기물로 분류되어 재활용을 금지하는 인체지방은 줄기세포를 통한 의약품 개발 등에 활용할 수 있도록 인체 폐지방 재활용을 허용하도록 폐기물관리법 개정도 추진된다.</a:t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마이크로바이옴, 오가노이드 등 새로운 형태의 인체유래 파생연구자원 활용연구 수요가 늘어남에 따라, 이에 대한 IRB(기관생명윤리위원회) 심의 가이드라인(사례집)을 마련하여 생명연구자원 활용도 역시 확대해 간다는 계획이다.</a:t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박능후 장관은 "의료 빅데이터 활용을 통해 바이오헬스산업 발전 기반을 제공하고, 새롭게 부상하고 있는 마이크로바이옴·오가노이드 등 신기술 개발에 박차를 가하는 한편, 혁신의료기술 평가트랙을 확대함으로써 인공지능(AI)·정밀의료 등 첨단 융·복합 의료기술의 혁신성을 보다 넓게 인정할 계획”이라고 전했다.</a:t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의약뉴스(http://www.newsmp.com)</a:t>
            </a:r>
          </a:p>
        </p:txBody>
      </p:sp>
      <p:pic>
        <p:nvPicPr>
          <p:cNvPr id="61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9793" y="1428197"/>
            <a:ext cx="3651410" cy="2111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rcRect t="12899"/>
          <a:stretch>
            <a:fillRect/>
          </a:stretch>
        </p:blipFill>
        <p:spPr>
          <a:xfrm>
            <a:off x="703616" y="3933069"/>
            <a:ext cx="3600501" cy="2414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그림 5" descr="그림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45499" y="4038251"/>
            <a:ext cx="3934375" cy="2343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68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lvl1pPr>
          </a:lstStyle>
          <a:p>
            <a:r>
              <a:rPr dirty="0"/>
              <a:t>Intro </a:t>
            </a:r>
          </a:p>
        </p:txBody>
      </p:sp>
      <p:pic>
        <p:nvPicPr>
          <p:cNvPr id="6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728" y="1628750"/>
            <a:ext cx="3150162" cy="3384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rcRect b="12245"/>
          <a:stretch>
            <a:fillRect/>
          </a:stretch>
        </p:blipFill>
        <p:spPr>
          <a:xfrm>
            <a:off x="3498889" y="1607279"/>
            <a:ext cx="6500299" cy="3261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7"/>
          <p:cNvSpPr txBox="1">
            <a:spLocks noGrp="1"/>
          </p:cNvSpPr>
          <p:nvPr>
            <p:ph type="sldNum" sz="quarter" idx="2"/>
          </p:nvPr>
        </p:nvSpPr>
        <p:spPr>
          <a:xfrm>
            <a:off x="4888706" y="665255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75" name="제목 1"/>
          <p:cNvSpPr txBox="1">
            <a:spLocks noGrp="1"/>
          </p:cNvSpPr>
          <p:nvPr>
            <p:ph type="title"/>
          </p:nvPr>
        </p:nvSpPr>
        <p:spPr>
          <a:xfrm>
            <a:off x="271556" y="376111"/>
            <a:ext cx="7726020" cy="554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58368">
              <a:defRPr sz="3168" spc="-216">
                <a:ln w="4937">
                  <a:solidFill>
                    <a:srgbClr val="012E54">
                      <a:alpha val="0"/>
                    </a:srgbClr>
                  </a:solidFill>
                </a:ln>
                <a:latin typeface="+mj-lt"/>
                <a:ea typeface="+mj-ea"/>
                <a:cs typeface="+mj-cs"/>
                <a:sym typeface="Helvetica"/>
              </a:defRPr>
            </a:pPr>
            <a:r>
              <a:t>BRATS </a:t>
            </a:r>
            <a:r>
              <a:rPr sz="1944" spc="-132">
                <a:ln w="3029">
                  <a:solidFill>
                    <a:srgbClr val="012E54">
                      <a:alpha val="0"/>
                    </a:srgbClr>
                  </a:solidFill>
                </a:ln>
              </a:rPr>
              <a:t>a.k.a Brain Tumor Segmentation계의  ‘이미지넷’  벤치마크</a:t>
            </a:r>
          </a:p>
        </p:txBody>
      </p:sp>
      <p:sp>
        <p:nvSpPr>
          <p:cNvPr id="76" name="제목 1"/>
          <p:cNvSpPr txBox="1"/>
          <p:nvPr/>
        </p:nvSpPr>
        <p:spPr>
          <a:xfrm>
            <a:off x="296255" y="1678824"/>
            <a:ext cx="9024826" cy="120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 b="1" spc="-30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BraTS 는 뇌종양 중에서도 가장 흔한  교모세포종에 대한 자동 영상 분할을  목표로 합니다.</a:t>
            </a:r>
          </a:p>
          <a:p>
            <a:pPr>
              <a:defRPr sz="2400" b="1" spc="-30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400" b="1" spc="-300">
                <a:ln w="9525">
                  <a:solidFill>
                    <a:srgbClr val="535353"/>
                  </a:solidFill>
                </a:ln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하지만 왜?</a:t>
            </a:r>
          </a:p>
        </p:txBody>
      </p:sp>
      <p:pic>
        <p:nvPicPr>
          <p:cNvPr id="77" name="pubmed.gif" descr="pubmed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3962" y="3004679"/>
            <a:ext cx="3732196" cy="347276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제목 1"/>
          <p:cNvSpPr txBox="1"/>
          <p:nvPr/>
        </p:nvSpPr>
        <p:spPr>
          <a:xfrm>
            <a:off x="296255" y="3310253"/>
            <a:ext cx="4553867" cy="44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marL="200526" indent="-200526">
              <a:buSzPct val="60000"/>
              <a:buBlip>
                <a:blip r:embed="rId3"/>
              </a:buBlip>
              <a:defRPr sz="2400" b="1" spc="-300">
                <a:ln w="9525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spc="-250">
                <a:ln w="7937">
                  <a:solidFill>
                    <a:srgbClr val="012E54">
                      <a:alpha val="0"/>
                    </a:srgbClr>
                  </a:solidFill>
                </a:ln>
              </a:rPr>
              <a:t>신경영상 분석은</a:t>
            </a:r>
            <a:r>
              <a:t> </a:t>
            </a:r>
            <a:r>
              <a:rPr sz="2000" spc="-250">
                <a:ln w="7937">
                  <a:solidFill>
                    <a:srgbClr val="012E54">
                      <a:alpha val="0"/>
                    </a:srgbClr>
                  </a:solidFill>
                </a:ln>
              </a:rPr>
              <a:t>뇌질환 치료에 중추적인 기능</a:t>
            </a:r>
          </a:p>
        </p:txBody>
      </p:sp>
      <p:sp>
        <p:nvSpPr>
          <p:cNvPr id="79" name="제목 1"/>
          <p:cNvSpPr txBox="1"/>
          <p:nvPr/>
        </p:nvSpPr>
        <p:spPr>
          <a:xfrm>
            <a:off x="498060" y="3721087"/>
            <a:ext cx="727301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spcBef>
                <a:spcPts val="700"/>
              </a:spcBef>
              <a:defRPr sz="1900"/>
            </a:lvl1pPr>
          </a:lstStyle>
          <a:p>
            <a:r>
              <a:t> 🧠 더 정확하고 일관성있는 정량적 분석에 대한 요구</a:t>
            </a:r>
          </a:p>
        </p:txBody>
      </p:sp>
      <p:sp>
        <p:nvSpPr>
          <p:cNvPr id="80" name="제목 1"/>
          <p:cNvSpPr txBox="1"/>
          <p:nvPr/>
        </p:nvSpPr>
        <p:spPr>
          <a:xfrm>
            <a:off x="296255" y="4213930"/>
            <a:ext cx="4553867" cy="397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marL="240631" indent="-240631">
              <a:buSzPct val="60000"/>
              <a:buBlip>
                <a:blip r:embed="rId3"/>
              </a:buBlip>
              <a:defRPr sz="2000" b="1" spc="-250">
                <a:ln w="7937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병변 분할은  신경영상 분석의  기초</a:t>
            </a:r>
          </a:p>
        </p:txBody>
      </p:sp>
      <p:sp>
        <p:nvSpPr>
          <p:cNvPr id="81" name="제목 1"/>
          <p:cNvSpPr txBox="1"/>
          <p:nvPr/>
        </p:nvSpPr>
        <p:spPr>
          <a:xfrm>
            <a:off x="498060" y="4536802"/>
            <a:ext cx="727301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spcBef>
                <a:spcPts val="700"/>
              </a:spcBef>
              <a:defRPr sz="1900"/>
            </a:lvl1pPr>
          </a:lstStyle>
          <a:p>
            <a:r>
              <a:t> 🧠 병변 분할의 자동화, 전산화에 대한 요구</a:t>
            </a:r>
          </a:p>
        </p:txBody>
      </p:sp>
      <p:sp>
        <p:nvSpPr>
          <p:cNvPr id="82" name="제목 1"/>
          <p:cNvSpPr txBox="1"/>
          <p:nvPr/>
        </p:nvSpPr>
        <p:spPr>
          <a:xfrm>
            <a:off x="296255" y="5021124"/>
            <a:ext cx="4553867" cy="397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marL="240631" indent="-240631">
              <a:buSzPct val="60000"/>
              <a:buBlip>
                <a:blip r:embed="rId3"/>
              </a:buBlip>
              <a:defRPr sz="2000" b="1" spc="-250">
                <a:ln w="7937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연구자들의 지적교류는 연구의 동력</a:t>
            </a:r>
          </a:p>
        </p:txBody>
      </p:sp>
      <p:sp>
        <p:nvSpPr>
          <p:cNvPr id="83" name="제목 1"/>
          <p:cNvSpPr txBox="1"/>
          <p:nvPr/>
        </p:nvSpPr>
        <p:spPr>
          <a:xfrm>
            <a:off x="498060" y="5352516"/>
            <a:ext cx="727301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spcBef>
                <a:spcPts val="700"/>
              </a:spcBef>
              <a:defRPr sz="1900"/>
            </a:lvl1pPr>
          </a:lstStyle>
          <a:p>
            <a:r>
              <a:t> 🧠 알고리즘 성능 벤치마크에 대한 요구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cript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lvl1pPr>
          </a:lstStyle>
          <a:p>
            <a:r>
              <a:t>Script: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809199" y="6576353"/>
            <a:ext cx="13983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7" name="예상 소요 시간: 2 mins…"/>
          <p:cNvSpPr txBox="1"/>
          <p:nvPr/>
        </p:nvSpPr>
        <p:spPr>
          <a:xfrm>
            <a:off x="811187" y="1555914"/>
            <a:ext cx="9802407" cy="3651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예상 소요 시간: 2 mins</a:t>
            </a:r>
          </a:p>
          <a:p>
            <a:pPr>
              <a:defRPr sz="1200"/>
            </a:pPr>
            <a:endParaRPr/>
          </a:p>
          <a:p>
            <a:pPr defTabSz="3556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머신러닝의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엔진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t>데이터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556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프로젝트의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성공여부는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바로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데이터에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대한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탐색에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달렸다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우리가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다뤘던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데이터셋은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이미지넷과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같이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다양한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알고리즘과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기법에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대한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벤치마크를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제공하고자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기획된</a:t>
            </a:r>
            <a:r>
              <a:t> Brats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로부터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제공받았다</a:t>
            </a:r>
            <a:r>
              <a:t>.</a:t>
            </a:r>
            <a:endParaRPr sz="1300">
              <a:latin typeface="+mj-lt"/>
              <a:ea typeface="+mj-ea"/>
              <a:cs typeface="+mj-cs"/>
              <a:sym typeface="Helvetica"/>
            </a:endParaRPr>
          </a:p>
          <a:p>
            <a:pPr defTabSz="355600">
              <a:defRPr sz="1300">
                <a:latin typeface="+mj-lt"/>
                <a:ea typeface="+mj-ea"/>
                <a:cs typeface="+mj-cs"/>
                <a:sym typeface="Helvetica"/>
              </a:defRPr>
            </a:pPr>
            <a:endParaRPr sz="1300">
              <a:latin typeface="+mj-lt"/>
              <a:ea typeface="+mj-ea"/>
              <a:cs typeface="+mj-cs"/>
              <a:sym typeface="Helvetica"/>
            </a:endParaRPr>
          </a:p>
          <a:p>
            <a:pPr defTabSz="355600">
              <a:defRPr sz="1300">
                <a:latin typeface="+mj-lt"/>
                <a:ea typeface="+mj-ea"/>
                <a:cs typeface="+mj-cs"/>
                <a:sym typeface="Helvetica"/>
              </a:defRPr>
            </a:pPr>
            <a:r>
              <a:t>현재는 뇌종양의 한 부류인 교모세포종에 대한 자동 영상 분할을 평가 대상으로 한다.</a:t>
            </a:r>
          </a:p>
          <a:p>
            <a:pPr defTabSz="355600">
              <a:defRPr sz="13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355600">
              <a:defRPr sz="1300">
                <a:latin typeface="+mj-lt"/>
                <a:ea typeface="+mj-ea"/>
                <a:cs typeface="+mj-cs"/>
                <a:sym typeface="Helvetica"/>
              </a:defRPr>
            </a:pPr>
            <a:r>
              <a:t>교모세포종은 뇌종양 중에서 가장 흔하고 치명적인 종이다.</a:t>
            </a:r>
          </a:p>
          <a:p>
            <a:pPr defTabSz="355600">
              <a:defRPr sz="13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355600">
              <a:defRPr sz="1300">
                <a:latin typeface="+mj-lt"/>
                <a:ea typeface="+mj-ea"/>
                <a:cs typeface="+mj-cs"/>
                <a:sym typeface="Helvetica"/>
              </a:defRPr>
            </a:pPr>
            <a:r>
              <a:t>이와 같은 뇌질환을 치료하기 위해서 MRI, CT와 같은 신경영상 분석을 한다.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문제는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sz="1200"/>
              <a:t>종래의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분석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방법이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충분히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정량적이지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못해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전문가의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‘</a:t>
            </a:r>
            <a:r>
              <a:rPr sz="1200"/>
              <a:t>눈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sz="1200"/>
              <a:t>에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의존하다보니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같은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영상에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대한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상이한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분석</a:t>
            </a:r>
            <a:r>
              <a:rPr sz="1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200"/>
              <a:t>결과가</a:t>
            </a:r>
            <a:r>
              <a:t> 나온다.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556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위와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같은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문제를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보완하고자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신경영상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분석의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시작점이라고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할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있는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병변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분할의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자동화와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전산화에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대한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요구가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오른쪽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도표를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보면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알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있듯이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지속적으로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증가하고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있다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556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더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많은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연구자들이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관심을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가지고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분야에서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연구를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진행하고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있지만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다양한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연구를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통해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개발이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알고리즘에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대한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상대평가가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상이한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데이터셋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t>전처리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등으로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인해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어려웠다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탐색적 데이터 분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defRPr sz="3036" spc="-207">
                <a:ln w="4534">
                  <a:solidFill>
                    <a:srgbClr val="012E54">
                      <a:alpha val="0"/>
                    </a:srgbClr>
                  </a:solidFill>
                </a:ln>
              </a:defRPr>
            </a:lvl1pPr>
          </a:lstStyle>
          <a:p>
            <a:r>
              <a:t>탐색적 데이터 분석</a:t>
            </a:r>
          </a:p>
        </p:txBody>
      </p:sp>
      <p:sp>
        <p:nvSpPr>
          <p:cNvPr id="90" name="제목 1"/>
          <p:cNvSpPr txBox="1"/>
          <p:nvPr/>
        </p:nvSpPr>
        <p:spPr>
          <a:xfrm>
            <a:off x="2536964" y="1462988"/>
            <a:ext cx="4553867" cy="71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2000" b="1" spc="-250">
                <a:ln w="7937">
                  <a:solidFill>
                    <a:schemeClr val="accent2">
                      <a:lumOff val="-2569"/>
                    </a:schemeClr>
                  </a:solidFill>
                </a:ln>
                <a:solidFill>
                  <a:schemeClr val="accent2">
                    <a:lumOff val="-2569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NIfTI 데이터는 어떻게 생겼을까?</a:t>
            </a:r>
          </a:p>
          <a:p>
            <a:pPr algn="ctr">
              <a:defRPr sz="2000" b="1" spc="-250">
                <a:ln w="7937">
                  <a:solidFill>
                    <a:srgbClr val="012E54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</a:t>
            </a:r>
            <a:r>
              <a:rPr u="sng">
                <a:ln w="7937">
                  <a:solidFill>
                    <a:srgbClr val="0000FF"/>
                  </a:solidFill>
                </a:ln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노트북에서 함께 보아요</a:t>
            </a:r>
            <a:r>
              <a:t>.)</a:t>
            </a:r>
          </a:p>
        </p:txBody>
      </p:sp>
      <p:sp>
        <p:nvSpPr>
          <p:cNvPr id="91" name="Rectangle 17"/>
          <p:cNvSpPr txBox="1"/>
          <p:nvPr/>
        </p:nvSpPr>
        <p:spPr>
          <a:xfrm>
            <a:off x="4888706" y="6652553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8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fld id="{86CB4B4D-7CA3-9044-876B-883B54F8677D}" type="slidenum">
              <a:t>8</a:t>
            </a:fld>
            <a:r>
              <a:t>￼</a:t>
            </a:r>
          </a:p>
        </p:txBody>
      </p:sp>
      <p:pic>
        <p:nvPicPr>
          <p:cNvPr id="92" name="Screen Shot 2020-06-17 at 5.16.16 PM.png" descr="Screen Shot 2020-06-17 at 5.16.1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32989" y="2420539"/>
            <a:ext cx="4961817" cy="3829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cript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94944">
              <a:defRPr sz="3343" spc="-228">
                <a:ln w="5501">
                  <a:solidFill>
                    <a:srgbClr val="012E54">
                      <a:alpha val="0"/>
                    </a:srgbClr>
                  </a:solidFill>
                </a:ln>
              </a:defRPr>
            </a:lvl1pPr>
          </a:lstStyle>
          <a:p>
            <a:r>
              <a:t>Script: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809199" y="6576353"/>
            <a:ext cx="13983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6" name="예상 소요 시간: 5 mins…"/>
          <p:cNvSpPr txBox="1"/>
          <p:nvPr/>
        </p:nvSpPr>
        <p:spPr>
          <a:xfrm>
            <a:off x="811187" y="1555914"/>
            <a:ext cx="9845092" cy="3698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예상 소요 시간: 5 mins</a:t>
            </a:r>
          </a:p>
          <a:p>
            <a:pPr>
              <a:defRPr sz="1200"/>
            </a:pPr>
            <a:endParaRPr/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그럼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이제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같이</a:t>
            </a:r>
            <a:r>
              <a:t> Brats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데이터를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살펴보자</a:t>
            </a:r>
            <a:r>
              <a:t>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우리가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탐색할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데이터는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뇌형상을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표현하는</a:t>
            </a:r>
            <a:r>
              <a:t> 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차원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데이터이고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신경영상의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의료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표준을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따른</a:t>
            </a:r>
            <a:r>
              <a:t> NIfTI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형식이다</a:t>
            </a:r>
            <a:r>
              <a:t>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이렇게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각각의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평면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영상이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합쳐져서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입체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영상이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된다</a:t>
            </a:r>
            <a:r>
              <a:t>.</a:t>
            </a:r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3556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MRI</a:t>
            </a:r>
            <a:r>
              <a:t>영상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데이터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가공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및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처리를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위한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파이썬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라이브러리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ANTs</a:t>
            </a:r>
            <a:r>
              <a:t>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이미지를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읽어들였다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t>뇌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입체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영상을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평면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영상들로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펼쳐서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보여준다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각각의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이미지는</a:t>
            </a:r>
            <a:r>
              <a:t> Registration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이라는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전처리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알고리즘을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거쳐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같은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이미지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좌표계를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가진다</a:t>
            </a:r>
            <a:r>
              <a:t>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즉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좌표의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중심점이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일정하다</a:t>
            </a:r>
            <a:r>
              <a:t>.</a:t>
            </a:r>
          </a:p>
          <a:p>
            <a:pPr defTabSz="3556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또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한가지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t>숫자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0</a:t>
            </a:r>
            <a:r>
              <a:t>으로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표현되는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검은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배경의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비율이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80%</a:t>
            </a:r>
            <a:r>
              <a:t>에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달한다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우리는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최대한으로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뇌는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보전하면서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배경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즉</a:t>
            </a:r>
            <a:r>
              <a:t> 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을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제거하기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위한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최적의</a:t>
            </a:r>
            <a:r>
              <a:t> ‘crop indices’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뇌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영상에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대해서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찾았고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같은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좌표계를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가지는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다른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뇌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영상들에도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똑같이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적용했다</a:t>
            </a:r>
            <a:r>
              <a:t>.</a:t>
            </a:r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이제</a:t>
            </a:r>
            <a:r>
              <a:t> MRI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영상의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각기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다른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형식을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의미하는</a:t>
            </a:r>
            <a:r>
              <a:t> Modality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가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모델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학습에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어</a:t>
            </a:r>
          </a:p>
          <a:p>
            <a:pPr defTabSz="3556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실질적인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관련이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있는지를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중점적으로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살펴보겠다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t>지금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보는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뇌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영상은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모두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같은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사람의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뇌임을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다시한번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강조하겠다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‘flair’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와</a:t>
            </a:r>
            <a:r>
              <a:t> ‘t2’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보고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우리의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레이블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두번째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클래스</a:t>
            </a:r>
            <a:r>
              <a:t> ‘edema’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예측하기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용이하다</a:t>
            </a:r>
            <a:r>
              <a:t>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반면에</a:t>
            </a:r>
            <a:r>
              <a:t> ‘t1’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와</a:t>
            </a:r>
            <a:r>
              <a:t> ‘t1ce’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는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우리의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첫번째와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세번째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클래스인</a:t>
            </a:r>
            <a:r>
              <a:t> ’tumor core’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을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예측하기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용이하다</a:t>
            </a:r>
            <a:r>
              <a:t>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모든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레이블이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합쳐지면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이런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모습이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된다</a:t>
            </a:r>
            <a:r>
              <a:t>.</a:t>
            </a:r>
          </a:p>
          <a:p>
            <a:pPr defTabSz="3556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하나가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다른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하나를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품고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있는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형태다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defTabSz="35560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556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레이블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분포도를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살펴보면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아까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보았던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영상과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일치하게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나온다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3F73"/>
      </a:accent1>
      <a:accent2>
        <a:srgbClr val="012340"/>
      </a:accent2>
      <a:accent3>
        <a:srgbClr val="6956E0"/>
      </a:accent3>
      <a:accent4>
        <a:srgbClr val="ED5323"/>
      </a:accent4>
      <a:accent5>
        <a:srgbClr val="4FDED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3F73"/>
      </a:accent1>
      <a:accent2>
        <a:srgbClr val="012340"/>
      </a:accent2>
      <a:accent3>
        <a:srgbClr val="6956E0"/>
      </a:accent3>
      <a:accent4>
        <a:srgbClr val="ED5323"/>
      </a:accent4>
      <a:accent5>
        <a:srgbClr val="4FDED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1046</Words>
  <Application>Microsoft Office PowerPoint</Application>
  <PresentationFormat>사용자 지정</PresentationFormat>
  <Paragraphs>127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Helvetica Neue</vt:lpstr>
      <vt:lpstr>맑은 고딕</vt:lpstr>
      <vt:lpstr>맑은 고딕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Intro </vt:lpstr>
      <vt:lpstr>Intro </vt:lpstr>
      <vt:lpstr>BRATS a.k.a Brain Tumor Segmentation계의  ‘이미지넷’  벤치마크</vt:lpstr>
      <vt:lpstr>Script:</vt:lpstr>
      <vt:lpstr>탐색적 데이터 분석</vt:lpstr>
      <vt:lpstr>Script:</vt:lpstr>
      <vt:lpstr>Auto U-Net</vt:lpstr>
      <vt:lpstr>T1, T2 - ssh</vt:lpstr>
      <vt:lpstr>T1CE - ssh</vt:lpstr>
      <vt:lpstr>FLAIR</vt:lpstr>
      <vt:lpstr>PowerPoint 프레젠테이션</vt:lpstr>
      <vt:lpstr>Web Service</vt:lpstr>
      <vt:lpstr>Web Service</vt:lpstr>
      <vt:lpstr>Web Service</vt:lpstr>
      <vt:lpstr>Web Service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Windows 사용자</cp:lastModifiedBy>
  <cp:revision>3</cp:revision>
  <dcterms:modified xsi:type="dcterms:W3CDTF">2020-06-18T07:07:29Z</dcterms:modified>
</cp:coreProperties>
</file>